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 bookmarkIdSeed="5">
  <p:sldMasterIdLst>
    <p:sldMasterId id="2147483648" r:id="rId1"/>
  </p:sldMasterIdLst>
  <p:notesMasterIdLst>
    <p:notesMasterId r:id="rId8"/>
  </p:notesMasterIdLst>
  <p:sldIdLst>
    <p:sldId id="257" r:id="rId2"/>
    <p:sldId id="262" r:id="rId3"/>
    <p:sldId id="531" r:id="rId4"/>
    <p:sldId id="532" r:id="rId5"/>
    <p:sldId id="533" r:id="rId6"/>
    <p:sldId id="504" r:id="rId7"/>
  </p:sldIdLst>
  <p:sldSz cx="12192000" cy="6858000"/>
  <p:notesSz cx="6950075" cy="923607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otham Bold" panose="020B0604020202020204" charset="0"/>
      <p:regular r:id="rId13"/>
      <p:bold r:id="rId14"/>
      <p:italic r:id="rId15"/>
      <p:boldItalic r:id="rId16"/>
    </p:embeddedFont>
    <p:embeddedFont>
      <p:font typeface="Gotham Light" charset="0"/>
      <p:regular r:id="rId17"/>
    </p:embeddedFont>
    <p:embeddedFont>
      <p:font typeface="Gotham Medium Regular" panose="020B0604020202020204" charset="0"/>
      <p:regular r:id="rId18"/>
      <p:bold r:id="rId19"/>
      <p:italic r:id="rId20"/>
      <p:boldItalic r:id="rId21"/>
    </p:embeddedFont>
    <p:embeddedFont>
      <p:font typeface="Gotham Regular" panose="020B0604020202020204" charset="0"/>
      <p:regular r:id="rId22"/>
      <p:bold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CBD0"/>
    <a:srgbClr val="4BDEFB"/>
    <a:srgbClr val="04ADCF"/>
    <a:srgbClr val="FFD01B"/>
    <a:srgbClr val="03859F"/>
    <a:srgbClr val="2CC6D2"/>
    <a:srgbClr val="8ADFE6"/>
    <a:srgbClr val="AB013E"/>
    <a:srgbClr val="780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03" autoAdjust="0"/>
    <p:restoredTop sz="96357" autoAdjust="0"/>
  </p:normalViewPr>
  <p:slideViewPr>
    <p:cSldViewPr snapToGrid="0" snapToObjects="1">
      <p:cViewPr varScale="1">
        <p:scale>
          <a:sx n="103" d="100"/>
          <a:sy n="103" d="100"/>
        </p:scale>
        <p:origin x="13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jpsd-my.sharepoint.com/personal/lblackshear_jackson_k12_ms_us/Documents/SY2022.2023/PowerPoints/Projected%20Enrollment%20to%20Actual%20End%20of%20Year%20Enrollment%202021-2022%20and%202022-2023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jpsd-my.sharepoint.com/personal/lblackshear_jackson_k12_ms_us/Documents/SY2022.2023/PowerPoints/Projected%20Enrollment%20to%20Actual%20End%20of%20Year%20Enrollment%202021-2022%20and%202022-2023%20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63-45D5-A845-275519068001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663-45D5-A845-2755190680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1'!$M$5:$P$5</c:f>
              <c:strCache>
                <c:ptCount val="4"/>
                <c:pt idx="0">
                  <c:v>2022 Projected Enrollment</c:v>
                </c:pt>
                <c:pt idx="1">
                  <c:v>2022 End of Year Enrollment</c:v>
                </c:pt>
                <c:pt idx="2">
                  <c:v>2023 Projected Enrollment</c:v>
                </c:pt>
                <c:pt idx="3">
                  <c:v>2023 Currently Enrolled (08.16.22)</c:v>
                </c:pt>
              </c:strCache>
            </c:strRef>
          </c:cat>
          <c:val>
            <c:numRef>
              <c:f>'Table 1'!$M$6:$P$6</c:f>
              <c:numCache>
                <c:formatCode>#,##0</c:formatCode>
                <c:ptCount val="4"/>
                <c:pt idx="0">
                  <c:v>20084</c:v>
                </c:pt>
                <c:pt idx="1">
                  <c:v>19460</c:v>
                </c:pt>
                <c:pt idx="2">
                  <c:v>19154</c:v>
                </c:pt>
                <c:pt idx="3">
                  <c:v>14074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3-45D5-A845-275519068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2652719"/>
        <c:axId val="1282653135"/>
      </c:barChart>
      <c:catAx>
        <c:axId val="128265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653135"/>
        <c:crosses val="autoZero"/>
        <c:auto val="1"/>
        <c:lblAlgn val="ctr"/>
        <c:lblOffset val="100"/>
        <c:noMultiLvlLbl val="0"/>
      </c:catAx>
      <c:valAx>
        <c:axId val="128265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652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50" b="1"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83-404F-9168-5F15AA4924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1'!$R$5:$S$5</c:f>
              <c:strCache>
                <c:ptCount val="2"/>
                <c:pt idx="0">
                  <c:v>2022 EOY % Enrolled</c:v>
                </c:pt>
                <c:pt idx="1">
                  <c:v>2023 % Currently Enrolled</c:v>
                </c:pt>
              </c:strCache>
            </c:strRef>
          </c:cat>
          <c:val>
            <c:numRef>
              <c:f>'Table 1'!$R$6:$S$6</c:f>
              <c:numCache>
                <c:formatCode>0.0</c:formatCode>
                <c:ptCount val="2"/>
                <c:pt idx="0">
                  <c:v>96.9</c:v>
                </c:pt>
                <c:pt idx="1">
                  <c:v>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3-404F-9168-5F15AA492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087839"/>
        <c:axId val="532087007"/>
      </c:barChart>
      <c:catAx>
        <c:axId val="53208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87007"/>
        <c:crosses val="autoZero"/>
        <c:auto val="1"/>
        <c:lblAlgn val="ctr"/>
        <c:lblOffset val="100"/>
        <c:noMultiLvlLbl val="0"/>
      </c:catAx>
      <c:valAx>
        <c:axId val="5320870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87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5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59290889054517E-2"/>
          <c:y val="0.15579107203315926"/>
          <c:w val="0.92184070911094551"/>
          <c:h val="0.74449564634751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'Table 1'!$AC$17</c:f>
              <c:strCache>
                <c:ptCount val="1"/>
                <c:pt idx="0">
                  <c:v>25 - 49%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'Table 1'!$AC$18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9-4C2C-9FE1-76281100D3AA}"/>
            </c:ext>
          </c:extLst>
        </c:ser>
        <c:ser>
          <c:idx val="1"/>
          <c:order val="1"/>
          <c:tx>
            <c:strRef>
              <c:f>'Table 1'!$AD$17</c:f>
              <c:strCache>
                <c:ptCount val="1"/>
                <c:pt idx="0">
                  <c:v>50 - 74%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'Table 1'!$AD$18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D9-4C2C-9FE1-76281100D3AA}"/>
            </c:ext>
          </c:extLst>
        </c:ser>
        <c:ser>
          <c:idx val="2"/>
          <c:order val="2"/>
          <c:tx>
            <c:strRef>
              <c:f>'Table 1'!$AE$17</c:f>
              <c:strCache>
                <c:ptCount val="1"/>
                <c:pt idx="0">
                  <c:v>75 - 94%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'Table 1'!$AE$18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D9-4C2C-9FE1-76281100D3AA}"/>
            </c:ext>
          </c:extLst>
        </c:ser>
        <c:ser>
          <c:idx val="3"/>
          <c:order val="3"/>
          <c:tx>
            <c:strRef>
              <c:f>'Table 1'!$AF$17</c:f>
              <c:strCache>
                <c:ptCount val="1"/>
                <c:pt idx="0">
                  <c:v>95 - 100%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'Table 1'!$AF$18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D9-4C2C-9FE1-76281100D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197775"/>
        <c:axId val="538203599"/>
      </c:barChart>
      <c:catAx>
        <c:axId val="5381977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8203599"/>
        <c:crosses val="autoZero"/>
        <c:auto val="1"/>
        <c:lblAlgn val="ctr"/>
        <c:lblOffset val="100"/>
        <c:noMultiLvlLbl val="0"/>
      </c:catAx>
      <c:valAx>
        <c:axId val="538203599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19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19" tIns="45708" rIns="91419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19" tIns="45708" rIns="91419" bIns="45708" rtlCol="0"/>
          <a:lstStyle>
            <a:lvl1pPr algn="r">
              <a:defRPr sz="1200"/>
            </a:lvl1pPr>
          </a:lstStyle>
          <a:p>
            <a:fld id="{B024473F-7767-C24F-9F89-0464A0FC2D22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08" rIns="91419" bIns="457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8" y="4445003"/>
            <a:ext cx="5559425" cy="3636963"/>
          </a:xfrm>
          <a:prstGeom prst="rect">
            <a:avLst/>
          </a:prstGeom>
        </p:spPr>
        <p:txBody>
          <a:bodyPr vert="horz" lIns="91419" tIns="45708" rIns="91419" bIns="457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8"/>
            <a:ext cx="3011488" cy="463550"/>
          </a:xfrm>
          <a:prstGeom prst="rect">
            <a:avLst/>
          </a:prstGeom>
        </p:spPr>
        <p:txBody>
          <a:bodyPr vert="horz" lIns="91419" tIns="45708" rIns="91419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8"/>
            <a:ext cx="3011488" cy="463550"/>
          </a:xfrm>
          <a:prstGeom prst="rect">
            <a:avLst/>
          </a:prstGeom>
        </p:spPr>
        <p:txBody>
          <a:bodyPr vert="horz" lIns="91419" tIns="45708" rIns="91419" bIns="45708" rtlCol="0" anchor="b"/>
          <a:lstStyle>
            <a:lvl1pPr algn="r">
              <a:defRPr sz="1200"/>
            </a:lvl1pPr>
          </a:lstStyle>
          <a:p>
            <a:fld id="{7C94D57B-02BA-854C-BD03-8ACD0DE592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2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4D57B-02BA-854C-BD03-8ACD0DE592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3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4D57B-02BA-854C-BD03-8ACD0DE592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2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A7B84-2949-40B2-AC18-9FF1CE8840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7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A7B84-2949-40B2-AC18-9FF1CE8840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9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4D57B-02BA-854C-BD03-8ACD0DE592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2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8663-70EA-574F-BA94-A8F8DDA70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9641" y="1998695"/>
            <a:ext cx="7521146" cy="2387600"/>
          </a:xfrm>
        </p:spPr>
        <p:txBody>
          <a:bodyPr anchor="b"/>
          <a:lstStyle>
            <a:lvl1pPr algn="ctr">
              <a:defRPr sz="6000" b="1" i="0"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D9F79-64BB-A240-9F97-800853D24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9641" y="4491059"/>
            <a:ext cx="7521147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Gotham Regular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CFA4-73DD-024D-B355-E8B599FE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otham Regular" panose="02000604030000020004" pitchFamily="2" charset="0"/>
              </a:defRPr>
            </a:lvl1pPr>
          </a:lstStyle>
          <a:p>
            <a:fld id="{675D331E-FC0D-3141-92DF-CBAA84B94BD7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F1E3A-6091-A144-B9BF-6EE7ADB8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otham Regular" panose="02000604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73F3-0753-1145-9FCD-2384CD49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otham Regular" panose="02000604030000020004" pitchFamily="2" charset="0"/>
              </a:defRPr>
            </a:lvl1pPr>
          </a:lstStyle>
          <a:p>
            <a:fld id="{1CCEC00A-95E3-F242-A773-2ABB6ADE56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D2756B7-7EC9-D340-81B0-8B0832ECAC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00" y="3429000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5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D7EE-BBBA-D44A-91A6-5CA879F4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34733-DDE4-6145-9C05-CB56F20D6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03305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37F1A-C822-CB4A-9E70-6E4778CC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331E-FC0D-3141-92DF-CBAA84B94BD7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39ED1-FB88-7946-978E-4A598E23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8245B-29B0-1448-96F1-1C2EF10A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C00A-95E3-F242-A773-2ABB6ADE56E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erson holding a red umbrella&#10;&#10;Description automatically generated">
            <a:extLst>
              <a:ext uri="{FF2B5EF4-FFF2-40B4-BE49-F238E27FC236}">
                <a16:creationId xmlns:a16="http://schemas.microsoft.com/office/drawing/2014/main" id="{3F435882-169A-B049-A7B6-416AA2EA9B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5989" y="1448658"/>
            <a:ext cx="4907692" cy="4907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0CA562-3368-0A4A-9A8B-CC0420BB6B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704" y="5637467"/>
            <a:ext cx="107899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3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8663-70EA-574F-BA94-A8F8DDA70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9641" y="1998695"/>
            <a:ext cx="7521146" cy="2387600"/>
          </a:xfrm>
        </p:spPr>
        <p:txBody>
          <a:bodyPr anchor="b"/>
          <a:lstStyle>
            <a:lvl1pPr algn="ctr">
              <a:defRPr sz="6000" b="1" i="0"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D9F79-64BB-A240-9F97-800853D24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9641" y="4491059"/>
            <a:ext cx="7521147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Gotham Regular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CFA4-73DD-024D-B355-E8B599FE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otham Regular" panose="02000604030000020004" pitchFamily="2" charset="0"/>
              </a:defRPr>
            </a:lvl1pPr>
          </a:lstStyle>
          <a:p>
            <a:fld id="{675D331E-FC0D-3141-92DF-CBAA84B94BD7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F1E3A-6091-A144-B9BF-6EE7ADB8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otham Regular" panose="02000604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73F3-0753-1145-9FCD-2384CD49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otham Regular" panose="02000604030000020004" pitchFamily="2" charset="0"/>
              </a:defRPr>
            </a:lvl1pPr>
          </a:lstStyle>
          <a:p>
            <a:fld id="{1CCEC00A-95E3-F242-A773-2ABB6ADE56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D2756B7-7EC9-D340-81B0-8B0832ECAC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00" y="3429000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7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8663-70EA-574F-BA94-A8F8DDA70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854" y="1392243"/>
            <a:ext cx="6474941" cy="2055481"/>
          </a:xfrm>
        </p:spPr>
        <p:txBody>
          <a:bodyPr anchor="b"/>
          <a:lstStyle>
            <a:lvl1pPr algn="ctr">
              <a:defRPr sz="6000" b="1" i="0"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D9F79-64BB-A240-9F97-800853D24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854" y="3626086"/>
            <a:ext cx="6474942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Gotham Regular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CFA4-73DD-024D-B355-E8B599FE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otham Regular" panose="02000604030000020004" pitchFamily="2" charset="0"/>
              </a:defRPr>
            </a:lvl1pPr>
          </a:lstStyle>
          <a:p>
            <a:fld id="{675D331E-FC0D-3141-92DF-CBAA84B94BD7}" type="datetimeFigureOut">
              <a:rPr lang="en-US" smtClean="0"/>
              <a:pPr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F1E3A-6091-A144-B9BF-6EE7ADB8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otham Regular" panose="02000604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73F3-0753-1145-9FCD-2384CD49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otham Regular" panose="02000604030000020004" pitchFamily="2" charset="0"/>
              </a:defRPr>
            </a:lvl1pPr>
          </a:lstStyle>
          <a:p>
            <a:fld id="{1CCEC00A-95E3-F242-A773-2ABB6ADE56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540DDBD-D76C-944B-9934-81A7562134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2875"/>
            <a:ext cx="4595309" cy="45953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45F190-BA67-CF44-AE4A-6975EF9D7F5A}"/>
              </a:ext>
            </a:extLst>
          </p:cNvPr>
          <p:cNvSpPr/>
          <p:nvPr userDrawn="1"/>
        </p:nvSpPr>
        <p:spPr>
          <a:xfrm rot="5400000">
            <a:off x="1410992" y="3325089"/>
            <a:ext cx="6008301" cy="54222"/>
          </a:xfrm>
          <a:prstGeom prst="rect">
            <a:avLst/>
          </a:prstGeom>
          <a:gradFill flip="none" rotWithShape="1">
            <a:gsLst>
              <a:gs pos="0">
                <a:srgbClr val="FFD01B"/>
              </a:gs>
              <a:gs pos="41000">
                <a:srgbClr val="F3772B"/>
              </a:gs>
              <a:gs pos="100000">
                <a:srgbClr val="F3772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8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273A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F96F-03ED-704F-AC5D-2A61CA53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D0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CE434-F223-1F42-B159-EFEF3302C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1DC0D-CA1D-B845-82DF-A5FF313E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331E-FC0D-3141-92DF-CBAA84B94BD7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1A34-DD67-AD43-9C85-D922E06E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B507-7B1B-054E-AEE6-6F8325E5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C00A-95E3-F242-A773-2ABB6ADE56E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EB1EF1-B374-144A-8A42-905D33A67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2614" y="397647"/>
            <a:ext cx="3726772" cy="143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2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9C9A-24B5-504E-9E88-A238DD5A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769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2F03-347D-DD4E-8F7D-199489571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7698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F4F44-ABC0-864F-944B-9CA59846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331E-FC0D-3141-92DF-CBAA84B94BD7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D1097-A713-8F46-B17F-692F0DA4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D8DA1-9889-E04F-8125-F195F0AD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C00A-95E3-F242-A773-2ABB6ADE56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558A0D-6C0D-5945-9668-AA516E7C267E}"/>
              </a:ext>
            </a:extLst>
          </p:cNvPr>
          <p:cNvSpPr/>
          <p:nvPr userDrawn="1"/>
        </p:nvSpPr>
        <p:spPr>
          <a:xfrm>
            <a:off x="-55606" y="-46038"/>
            <a:ext cx="12303211" cy="365125"/>
          </a:xfrm>
          <a:prstGeom prst="rect">
            <a:avLst/>
          </a:prstGeom>
          <a:gradFill flip="none" rotWithShape="1">
            <a:gsLst>
              <a:gs pos="0">
                <a:srgbClr val="FFD01B"/>
              </a:gs>
              <a:gs pos="41000">
                <a:srgbClr val="F3772B"/>
              </a:gs>
              <a:gs pos="100000">
                <a:srgbClr val="F3772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D2133B-3B56-5649-9800-BD43B3133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5186" y="5638350"/>
            <a:ext cx="1077226" cy="10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6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DCAAD4-2B25-6949-8D9E-8C9DE9529C51}"/>
              </a:ext>
            </a:extLst>
          </p:cNvPr>
          <p:cNvSpPr/>
          <p:nvPr userDrawn="1"/>
        </p:nvSpPr>
        <p:spPr>
          <a:xfrm>
            <a:off x="691980" y="480274"/>
            <a:ext cx="10098493" cy="1072850"/>
          </a:xfrm>
          <a:prstGeom prst="rect">
            <a:avLst/>
          </a:prstGeom>
          <a:solidFill>
            <a:srgbClr val="FFD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89C9A-24B5-504E-9E88-A238DD5A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769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2F03-347D-DD4E-8F7D-199489571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7698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F4F44-ABC0-864F-944B-9CA59846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331E-FC0D-3141-92DF-CBAA84B94BD7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D1097-A713-8F46-B17F-692F0DA4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D8DA1-9889-E04F-8125-F195F0AD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C00A-95E3-F242-A773-2ABB6ADE56E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D2133B-3B56-5649-9800-BD43B3133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5186" y="5638350"/>
            <a:ext cx="1077226" cy="10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3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9C9A-24B5-504E-9E88-A238DD5A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769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2F03-347D-DD4E-8F7D-199489571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7698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F4F44-ABC0-864F-944B-9CA59846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331E-FC0D-3141-92DF-CBAA84B94BD7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D1097-A713-8F46-B17F-692F0DA4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D8DA1-9889-E04F-8125-F195F0AD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C00A-95E3-F242-A773-2ABB6ADE56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558A0D-6C0D-5945-9668-AA516E7C267E}"/>
              </a:ext>
            </a:extLst>
          </p:cNvPr>
          <p:cNvSpPr/>
          <p:nvPr userDrawn="1"/>
        </p:nvSpPr>
        <p:spPr>
          <a:xfrm>
            <a:off x="0" y="6492875"/>
            <a:ext cx="12303211" cy="365125"/>
          </a:xfrm>
          <a:prstGeom prst="rect">
            <a:avLst/>
          </a:prstGeom>
          <a:gradFill flip="none" rotWithShape="1">
            <a:gsLst>
              <a:gs pos="0">
                <a:srgbClr val="FFD01B"/>
              </a:gs>
              <a:gs pos="41000">
                <a:srgbClr val="F3772B"/>
              </a:gs>
              <a:gs pos="100000">
                <a:srgbClr val="F3772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D2133B-3B56-5649-9800-BD43B3133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8079" y="5310424"/>
            <a:ext cx="1077226" cy="10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5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09B4E2B-B1AF-3644-9919-37728D1EA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89C9A-24B5-504E-9E88-A238DD5A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769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2F03-347D-DD4E-8F7D-199489571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7698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F4F44-ABC0-864F-944B-9CA59846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331E-FC0D-3141-92DF-CBAA84B94BD7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D1097-A713-8F46-B17F-692F0DA4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D8DA1-9889-E04F-8125-F195F0AD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C00A-95E3-F242-A773-2ABB6ADE56E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D2133B-3B56-5649-9800-BD43B3133D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5186" y="5638350"/>
            <a:ext cx="1077226" cy="10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9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273A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09B4E2B-B1AF-3644-9919-37728D1EA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89C9A-24B5-504E-9E88-A238DD5A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769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2F03-347D-DD4E-8F7D-199489571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7698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F4F44-ABC0-864F-944B-9CA59846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331E-FC0D-3141-92DF-CBAA84B94BD7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D1097-A713-8F46-B17F-692F0DA4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D8DA1-9889-E04F-8125-F195F0AD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C00A-95E3-F242-A773-2ABB6ADE56E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BFE7CCD-B7C0-D24B-9434-64AC5910D8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5185" y="5642483"/>
            <a:ext cx="107899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37969-8EE2-0746-BA36-77D72150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1F11D-0022-2C4E-BA8C-7C5113926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BE46C-6083-A042-9420-4E67FE215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D331E-FC0D-3141-92DF-CBAA84B94BD7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E2A15-B8D7-674D-AD44-89B368669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FBC7F-E126-494C-BE5C-4FE0E06F3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C00A-95E3-F242-A773-2ABB6ADE5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9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51" r:id="rId4"/>
    <p:sldLayoutId id="2147483650" r:id="rId5"/>
    <p:sldLayoutId id="2147483665" r:id="rId6"/>
    <p:sldLayoutId id="2147483663" r:id="rId7"/>
    <p:sldLayoutId id="2147483661" r:id="rId8"/>
    <p:sldLayoutId id="2147483662" r:id="rId9"/>
    <p:sldLayoutId id="214748365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otham Medium Regular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b="0" i="0" kern="1200">
          <a:solidFill>
            <a:schemeClr val="tx1"/>
          </a:solidFill>
          <a:latin typeface="Gotham Regular" panose="02000604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Gotham Regular" panose="02000604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Regular" panose="02000604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Gotham Regular" panose="02000604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2368-FD15-9F4C-8022-CB70F8AF1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4" y="2496458"/>
            <a:ext cx="8367203" cy="2387600"/>
          </a:xfrm>
        </p:spPr>
        <p:txBody>
          <a:bodyPr>
            <a:normAutofit/>
          </a:bodyPr>
          <a:lstStyle/>
          <a:p>
            <a:r>
              <a:rPr lang="en-US" sz="6600" dirty="0"/>
              <a:t>SY 2022 – 2023</a:t>
            </a:r>
            <a:br>
              <a:rPr lang="en-US" sz="6600" dirty="0"/>
            </a:br>
            <a:r>
              <a:rPr lang="en-US" sz="6600" dirty="0"/>
              <a:t>Enrollment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6CC9B-5D21-AA4B-81C5-6CB47DFA1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8465" y="4491059"/>
            <a:ext cx="7521147" cy="165576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sz="1400" dirty="0"/>
          </a:p>
          <a:p>
            <a:r>
              <a:rPr lang="en-US" sz="2800" b="1" i="0" dirty="0">
                <a:effectLst/>
                <a:latin typeface="Times New Roman" panose="02020603050405020304" pitchFamily="18" charset="0"/>
              </a:rPr>
              <a:t>William M. Merritt, IV, Ed.D.</a:t>
            </a:r>
          </a:p>
          <a:p>
            <a:r>
              <a:rPr lang="en-US" b="1" i="1" dirty="0">
                <a:latin typeface="Gotham Light" pitchFamily="2" charset="77"/>
              </a:rPr>
              <a:t>Chief of Staff</a:t>
            </a:r>
          </a:p>
        </p:txBody>
      </p:sp>
    </p:spTree>
    <p:extLst>
      <p:ext uri="{BB962C8B-B14F-4D97-AF65-F5344CB8AC3E}">
        <p14:creationId xmlns:p14="http://schemas.microsoft.com/office/powerpoint/2010/main" val="378085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D978-E40A-614B-BEB0-CD37AA78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7" y="143510"/>
            <a:ext cx="11589829" cy="901341"/>
          </a:xfrm>
          <a:solidFill>
            <a:srgbClr val="FFD01B"/>
          </a:solidFill>
        </p:spPr>
        <p:txBody>
          <a:bodyPr>
            <a:normAutofit/>
          </a:bodyPr>
          <a:lstStyle/>
          <a:p>
            <a:pPr lvl="0"/>
            <a:r>
              <a:rPr lang="en-US" sz="3600" dirty="0"/>
              <a:t>Vision, Mission, and Core Values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055EA4D-3ACD-4769-B818-CB34AE453471}"/>
              </a:ext>
            </a:extLst>
          </p:cNvPr>
          <p:cNvSpPr/>
          <p:nvPr/>
        </p:nvSpPr>
        <p:spPr>
          <a:xfrm>
            <a:off x="909196" y="1347063"/>
            <a:ext cx="10772878" cy="968490"/>
          </a:xfrm>
          <a:custGeom>
            <a:avLst/>
            <a:gdLst>
              <a:gd name="connsiteX0" fmla="*/ 0 w 10771755"/>
              <a:gd name="connsiteY0" fmla="*/ 0 h 842759"/>
              <a:gd name="connsiteX1" fmla="*/ 10350376 w 10771755"/>
              <a:gd name="connsiteY1" fmla="*/ 0 h 842759"/>
              <a:gd name="connsiteX2" fmla="*/ 10771755 w 10771755"/>
              <a:gd name="connsiteY2" fmla="*/ 421380 h 842759"/>
              <a:gd name="connsiteX3" fmla="*/ 10350376 w 10771755"/>
              <a:gd name="connsiteY3" fmla="*/ 842759 h 842759"/>
              <a:gd name="connsiteX4" fmla="*/ 0 w 10771755"/>
              <a:gd name="connsiteY4" fmla="*/ 842759 h 842759"/>
              <a:gd name="connsiteX5" fmla="*/ 0 w 10771755"/>
              <a:gd name="connsiteY5" fmla="*/ 0 h 84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1755" h="842759">
                <a:moveTo>
                  <a:pt x="10771755" y="842758"/>
                </a:moveTo>
                <a:lnTo>
                  <a:pt x="421379" y="842758"/>
                </a:lnTo>
                <a:lnTo>
                  <a:pt x="0" y="421379"/>
                </a:lnTo>
                <a:lnTo>
                  <a:pt x="421379" y="1"/>
                </a:lnTo>
                <a:lnTo>
                  <a:pt x="10771755" y="1"/>
                </a:lnTo>
                <a:lnTo>
                  <a:pt x="10771755" y="842758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324" tIns="91441" rIns="170688" bIns="91441" numCol="1" spcCol="1270" anchor="ctr" anchorCtr="0">
            <a:noAutofit/>
          </a:bodyPr>
          <a:lstStyle/>
          <a:p>
            <a:pPr marL="0" lvl="0" indent="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endParaRPr lang="en-US" dirty="0">
              <a:cs typeface="Gotham Medium Regular" panose="020B0604020202020204" charset="0"/>
            </a:endParaRPr>
          </a:p>
          <a:p>
            <a:pPr marL="0" lvl="0" indent="0" rtl="0"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dirty="0">
                <a:cs typeface="Gotham Medium Regular" panose="020B0604020202020204" charset="0"/>
              </a:rPr>
              <a:t>   </a:t>
            </a:r>
            <a:r>
              <a:rPr lang="en-US" sz="2000" b="1" dirty="0">
                <a:cs typeface="Gotham Medium Regular" panose="020B0604020202020204" charset="0"/>
              </a:rPr>
              <a:t>At Jackson Public Schools, we prepare scholars to achieve globally, to contribute locally, and  </a:t>
            </a:r>
          </a:p>
          <a:p>
            <a:pPr marL="0" lvl="0" indent="0" rtl="0"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000" b="1" dirty="0">
                <a:cs typeface="Gotham Medium Regular" panose="020B0604020202020204" charset="0"/>
              </a:rPr>
              <a:t>   to  be fulfilled individually.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17FED81-9620-4FBA-B78D-32A9EE2C55D8}"/>
              </a:ext>
            </a:extLst>
          </p:cNvPr>
          <p:cNvSpPr/>
          <p:nvPr/>
        </p:nvSpPr>
        <p:spPr>
          <a:xfrm>
            <a:off x="819456" y="2919878"/>
            <a:ext cx="10771756" cy="995771"/>
          </a:xfrm>
          <a:custGeom>
            <a:avLst/>
            <a:gdLst>
              <a:gd name="connsiteX0" fmla="*/ 0 w 10773999"/>
              <a:gd name="connsiteY0" fmla="*/ 0 h 842759"/>
              <a:gd name="connsiteX1" fmla="*/ 10352620 w 10773999"/>
              <a:gd name="connsiteY1" fmla="*/ 0 h 842759"/>
              <a:gd name="connsiteX2" fmla="*/ 10773999 w 10773999"/>
              <a:gd name="connsiteY2" fmla="*/ 421380 h 842759"/>
              <a:gd name="connsiteX3" fmla="*/ 10352620 w 10773999"/>
              <a:gd name="connsiteY3" fmla="*/ 842759 h 842759"/>
              <a:gd name="connsiteX4" fmla="*/ 0 w 10773999"/>
              <a:gd name="connsiteY4" fmla="*/ 842759 h 842759"/>
              <a:gd name="connsiteX5" fmla="*/ 0 w 10773999"/>
              <a:gd name="connsiteY5" fmla="*/ 0 h 84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3999" h="842759">
                <a:moveTo>
                  <a:pt x="10773999" y="842758"/>
                </a:moveTo>
                <a:lnTo>
                  <a:pt x="421379" y="842758"/>
                </a:lnTo>
                <a:lnTo>
                  <a:pt x="0" y="421379"/>
                </a:lnTo>
                <a:lnTo>
                  <a:pt x="421379" y="1"/>
                </a:lnTo>
                <a:lnTo>
                  <a:pt x="10773999" y="1"/>
                </a:lnTo>
                <a:lnTo>
                  <a:pt x="10773999" y="842758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324" tIns="91441" rIns="170688" bIns="91441" numCol="1" spcCol="1270" anchor="ctr" anchorCtr="0">
            <a:noAutofit/>
          </a:bodyPr>
          <a:lstStyle/>
          <a:p>
            <a:pPr marL="0" lvl="0" indent="0" algn="l" rtl="0"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dirty="0">
                <a:cs typeface="Microsoft Uighur" panose="02000000000000000000" pitchFamily="2" charset="-78"/>
              </a:rPr>
              <a:t>    </a:t>
            </a:r>
            <a:r>
              <a:rPr lang="en-US" b="1" dirty="0">
                <a:cs typeface="Microsoft Uighur" panose="02000000000000000000" pitchFamily="2" charset="-78"/>
              </a:rPr>
              <a:t>At Jackson Public Schools, we develop scholars through world-class learning experiences to attain an </a:t>
            </a:r>
          </a:p>
          <a:p>
            <a:pPr marL="0" lvl="0" indent="0" algn="l" rtl="0"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b="1" dirty="0">
                <a:cs typeface="Microsoft Uighur" panose="02000000000000000000" pitchFamily="2" charset="-78"/>
              </a:rPr>
              <a:t>    exceptional knowledge base, critical and relevant skill sets, and the necessary dispositions for great  </a:t>
            </a:r>
          </a:p>
          <a:p>
            <a:pPr marL="0" lvl="0" indent="0" algn="l" rtl="0"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b="1" dirty="0">
                <a:cs typeface="Microsoft Uighur" panose="02000000000000000000" pitchFamily="2" charset="-78"/>
              </a:rPr>
              <a:t>    success</a:t>
            </a:r>
            <a:r>
              <a:rPr lang="en-US" b="1" dirty="0">
                <a:latin typeface="Gotham Medium Regular" panose="020B0604020202020204" charset="0"/>
                <a:cs typeface="Gotham Medium Regular" panose="020B0604020202020204" charset="0"/>
              </a:rPr>
              <a:t>.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1B4967A-58AB-4C82-8F52-6E170FB02295}"/>
              </a:ext>
            </a:extLst>
          </p:cNvPr>
          <p:cNvSpPr/>
          <p:nvPr/>
        </p:nvSpPr>
        <p:spPr>
          <a:xfrm>
            <a:off x="1044918" y="4316352"/>
            <a:ext cx="10548536" cy="1094220"/>
          </a:xfrm>
          <a:custGeom>
            <a:avLst/>
            <a:gdLst>
              <a:gd name="connsiteX0" fmla="*/ 0 w 10773999"/>
              <a:gd name="connsiteY0" fmla="*/ 0 h 842759"/>
              <a:gd name="connsiteX1" fmla="*/ 10352620 w 10773999"/>
              <a:gd name="connsiteY1" fmla="*/ 0 h 842759"/>
              <a:gd name="connsiteX2" fmla="*/ 10773999 w 10773999"/>
              <a:gd name="connsiteY2" fmla="*/ 421380 h 842759"/>
              <a:gd name="connsiteX3" fmla="*/ 10352620 w 10773999"/>
              <a:gd name="connsiteY3" fmla="*/ 842759 h 842759"/>
              <a:gd name="connsiteX4" fmla="*/ 0 w 10773999"/>
              <a:gd name="connsiteY4" fmla="*/ 842759 h 842759"/>
              <a:gd name="connsiteX5" fmla="*/ 0 w 10773999"/>
              <a:gd name="connsiteY5" fmla="*/ 0 h 84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3999" h="842759">
                <a:moveTo>
                  <a:pt x="10773999" y="842758"/>
                </a:moveTo>
                <a:lnTo>
                  <a:pt x="421379" y="842758"/>
                </a:lnTo>
                <a:lnTo>
                  <a:pt x="0" y="421379"/>
                </a:lnTo>
                <a:lnTo>
                  <a:pt x="421379" y="1"/>
                </a:lnTo>
                <a:lnTo>
                  <a:pt x="10773999" y="1"/>
                </a:lnTo>
                <a:lnTo>
                  <a:pt x="10773999" y="842758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324" tIns="91441" rIns="170688" bIns="91440" numCol="1" spcCol="1270" anchor="ctr" anchorCtr="0">
            <a:noAutofit/>
          </a:bodyPr>
          <a:lstStyle/>
          <a:p>
            <a:pPr marL="0" lvl="0" indent="0" algn="l" rtl="0"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dirty="0">
                <a:cs typeface="Gotham Medium Regular" panose="020B0604020202020204" charset="0"/>
              </a:rPr>
              <a:t>   </a:t>
            </a:r>
            <a:r>
              <a:rPr lang="en-US" sz="2000" b="1" dirty="0">
                <a:cs typeface="Gotham Medium Regular" panose="020B0604020202020204" charset="0"/>
              </a:rPr>
              <a:t>At Jackson Public Schools, we believe in the importance of </a:t>
            </a:r>
            <a:r>
              <a:rPr lang="en-US" sz="2000" b="1" dirty="0">
                <a:solidFill>
                  <a:schemeClr val="bg1"/>
                </a:solidFill>
                <a:cs typeface="Gotham Medium Regular" panose="020B0604020202020204" charset="0"/>
              </a:rPr>
              <a:t>equity</a:t>
            </a:r>
            <a:r>
              <a:rPr lang="en-US" sz="2000" b="1" dirty="0">
                <a:cs typeface="Gotham Medium Regular" panose="020B0604020202020204" charset="0"/>
              </a:rPr>
              <a:t>, </a:t>
            </a:r>
            <a:r>
              <a:rPr lang="en-US" sz="2000" b="1" dirty="0">
                <a:solidFill>
                  <a:schemeClr val="bg1"/>
                </a:solidFill>
                <a:cs typeface="Gotham Medium Regular" panose="020B0604020202020204" charset="0"/>
              </a:rPr>
              <a:t>excellence, growth   </a:t>
            </a:r>
          </a:p>
          <a:p>
            <a:pPr marL="0" lvl="0" indent="0" algn="l" rtl="0"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000" b="1" dirty="0">
                <a:solidFill>
                  <a:schemeClr val="bg1"/>
                </a:solidFill>
                <a:cs typeface="Gotham Medium Regular" panose="020B0604020202020204" charset="0"/>
              </a:rPr>
              <a:t>   mindset, relationships, relevance, and positive and respectful cultures.</a:t>
            </a:r>
          </a:p>
        </p:txBody>
      </p:sp>
      <p:sp>
        <p:nvSpPr>
          <p:cNvPr id="31" name="Oval 30" descr="Question Mark">
            <a:extLst>
              <a:ext uri="{FF2B5EF4-FFF2-40B4-BE49-F238E27FC236}">
                <a16:creationId xmlns:a16="http://schemas.microsoft.com/office/drawing/2014/main" id="{CF7DC51B-C037-4F0A-AFB3-599DDEFF574B}"/>
              </a:ext>
            </a:extLst>
          </p:cNvPr>
          <p:cNvSpPr/>
          <p:nvPr/>
        </p:nvSpPr>
        <p:spPr>
          <a:xfrm>
            <a:off x="598546" y="4365577"/>
            <a:ext cx="1093808" cy="9957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422C1A-6AEC-4860-AE25-74F4CF6B1C44}"/>
              </a:ext>
            </a:extLst>
          </p:cNvPr>
          <p:cNvSpPr txBox="1"/>
          <p:nvPr/>
        </p:nvSpPr>
        <p:spPr>
          <a:xfrm>
            <a:off x="726692" y="4530863"/>
            <a:ext cx="83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Core Values</a:t>
            </a:r>
          </a:p>
        </p:txBody>
      </p:sp>
      <p:sp>
        <p:nvSpPr>
          <p:cNvPr id="16" name="Oval 15" descr="Question Mark">
            <a:extLst>
              <a:ext uri="{FF2B5EF4-FFF2-40B4-BE49-F238E27FC236}">
                <a16:creationId xmlns:a16="http://schemas.microsoft.com/office/drawing/2014/main" id="{690DC892-151E-408A-AB7A-A1CCCA20F1DA}"/>
              </a:ext>
            </a:extLst>
          </p:cNvPr>
          <p:cNvSpPr/>
          <p:nvPr/>
        </p:nvSpPr>
        <p:spPr>
          <a:xfrm>
            <a:off x="421832" y="2919877"/>
            <a:ext cx="1093808" cy="9957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016A84-CBF2-488F-92EE-FDD815196CBF}"/>
              </a:ext>
            </a:extLst>
          </p:cNvPr>
          <p:cNvSpPr txBox="1"/>
          <p:nvPr/>
        </p:nvSpPr>
        <p:spPr>
          <a:xfrm>
            <a:off x="548280" y="3209412"/>
            <a:ext cx="93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Mission</a:t>
            </a:r>
          </a:p>
        </p:txBody>
      </p:sp>
      <p:sp>
        <p:nvSpPr>
          <p:cNvPr id="18" name="Oval 17" descr="Question Mark">
            <a:extLst>
              <a:ext uri="{FF2B5EF4-FFF2-40B4-BE49-F238E27FC236}">
                <a16:creationId xmlns:a16="http://schemas.microsoft.com/office/drawing/2014/main" id="{7BDD72DB-656F-4D95-B8B3-3E91CFA543DD}"/>
              </a:ext>
            </a:extLst>
          </p:cNvPr>
          <p:cNvSpPr/>
          <p:nvPr/>
        </p:nvSpPr>
        <p:spPr>
          <a:xfrm>
            <a:off x="432046" y="1297838"/>
            <a:ext cx="1093808" cy="9957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07FC78-7945-442E-AEE0-2CFE5FC93BDA}"/>
              </a:ext>
            </a:extLst>
          </p:cNvPr>
          <p:cNvSpPr txBox="1"/>
          <p:nvPr/>
        </p:nvSpPr>
        <p:spPr>
          <a:xfrm>
            <a:off x="509926" y="1641621"/>
            <a:ext cx="93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24035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E45BFC3-FC5A-545C-D324-E5BA1F610DD1}"/>
              </a:ext>
            </a:extLst>
          </p:cNvPr>
          <p:cNvSpPr txBox="1"/>
          <p:nvPr/>
        </p:nvSpPr>
        <p:spPr>
          <a:xfrm>
            <a:off x="606489" y="3393826"/>
            <a:ext cx="46466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Projected Enrollment vs Current Enrollment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47014-20F2-2A3C-024C-A1790FA67FF2}"/>
              </a:ext>
            </a:extLst>
          </p:cNvPr>
          <p:cNvSpPr txBox="1"/>
          <p:nvPr/>
        </p:nvSpPr>
        <p:spPr>
          <a:xfrm>
            <a:off x="7040024" y="3429000"/>
            <a:ext cx="46466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Percent Enrollment vs Percent Enrollment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B4C19E6-28ED-E91E-2A45-0D97623B48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674275"/>
              </p:ext>
            </p:extLst>
          </p:nvPr>
        </p:nvGraphicFramePr>
        <p:xfrm>
          <a:off x="97315" y="3864893"/>
          <a:ext cx="6096000" cy="283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7BA44CF-3364-2FFE-5749-9A29E2BEE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805157"/>
              </p:ext>
            </p:extLst>
          </p:nvPr>
        </p:nvGraphicFramePr>
        <p:xfrm>
          <a:off x="6951462" y="3913271"/>
          <a:ext cx="4823771" cy="283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4F8575-7D78-7EB6-18C0-F18FA0DA85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97"/>
          <a:stretch/>
        </p:blipFill>
        <p:spPr>
          <a:xfrm>
            <a:off x="0" y="106672"/>
            <a:ext cx="12192000" cy="26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023D5C-AD22-449D-9059-303D265F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66" y="356587"/>
            <a:ext cx="11727868" cy="1549331"/>
          </a:xfrm>
        </p:spPr>
        <p:txBody>
          <a:bodyPr>
            <a:noAutofit/>
          </a:bodyPr>
          <a:lstStyle/>
          <a:p>
            <a:r>
              <a:rPr lang="en-US" dirty="0"/>
              <a:t>Percent of Current Enrollment to Project Enrollment </a:t>
            </a:r>
            <a:r>
              <a:rPr lang="en-US" sz="4800" dirty="0">
                <a:solidFill>
                  <a:schemeClr val="accent2"/>
                </a:solidFill>
              </a:rPr>
              <a:t>- SCHOOLS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0DDCF04-A6FD-8EDB-1B7F-5DB677E5D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364901"/>
              </p:ext>
            </p:extLst>
          </p:nvPr>
        </p:nvGraphicFramePr>
        <p:xfrm>
          <a:off x="418642" y="1828799"/>
          <a:ext cx="11541292" cy="467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094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023D5C-AD22-449D-9059-303D265F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8" y="262716"/>
            <a:ext cx="8478542" cy="1094097"/>
          </a:xfrm>
        </p:spPr>
        <p:txBody>
          <a:bodyPr>
            <a:normAutofit/>
          </a:bodyPr>
          <a:lstStyle/>
          <a:p>
            <a:pPr algn="ctr"/>
            <a:r>
              <a:rPr lang="en-US" sz="6600"/>
              <a:t>Enrollment - </a:t>
            </a:r>
            <a:r>
              <a:rPr lang="en-US" sz="6600">
                <a:solidFill>
                  <a:srgbClr val="F3772B"/>
                </a:solidFill>
              </a:rPr>
              <a:t>NEXT STEP</a:t>
            </a:r>
            <a:r>
              <a:rPr lang="en-US" sz="6600"/>
              <a:t> </a:t>
            </a:r>
            <a:endParaRPr lang="en-US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E414C-719D-45FC-89CA-AF6343D410FD}"/>
              </a:ext>
            </a:extLst>
          </p:cNvPr>
          <p:cNvSpPr txBox="1"/>
          <p:nvPr/>
        </p:nvSpPr>
        <p:spPr>
          <a:xfrm>
            <a:off x="736547" y="1356813"/>
            <a:ext cx="10725277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Continue to publicize and encourage parents to enroll their scholar(s)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Continue providing guidance to parents and schools regarding the registration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Schedule a late registration event Thursday, August 18</a:t>
            </a:r>
          </a:p>
        </p:txBody>
      </p:sp>
      <p:pic>
        <p:nvPicPr>
          <p:cNvPr id="7" name="Picture 2" descr="Enroll Now&quot; Images – Browse 511 Stock Photos, Vectors, and ...">
            <a:extLst>
              <a:ext uri="{FF2B5EF4-FFF2-40B4-BE49-F238E27FC236}">
                <a16:creationId xmlns:a16="http://schemas.microsoft.com/office/drawing/2014/main" id="{D3EEA80D-68A0-CEB4-FD5E-ADE041045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59" y="4787050"/>
            <a:ext cx="5423525" cy="20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54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936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1color">
      <a:dk1>
        <a:srgbClr val="262626"/>
      </a:dk1>
      <a:lt1>
        <a:sysClr val="window" lastClr="FFFFFF"/>
      </a:lt1>
      <a:dk2>
        <a:srgbClr val="323F4F"/>
      </a:dk2>
      <a:lt2>
        <a:srgbClr val="E7E6E6"/>
      </a:lt2>
      <a:accent1>
        <a:srgbClr val="008ECC"/>
      </a:accent1>
      <a:accent2>
        <a:srgbClr val="FF582D"/>
      </a:accent2>
      <a:accent3>
        <a:srgbClr val="BB004B"/>
      </a:accent3>
      <a:accent4>
        <a:srgbClr val="00873A"/>
      </a:accent4>
      <a:accent5>
        <a:srgbClr val="52ACAA"/>
      </a:accent5>
      <a:accent6>
        <a:srgbClr val="CA9C2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2021CNA</Template>
  <TotalTime>0</TotalTime>
  <Words>183</Words>
  <Application>Microsoft Office PowerPoint</Application>
  <PresentationFormat>Widescreen</PresentationFormat>
  <Paragraphs>29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Courier New</vt:lpstr>
      <vt:lpstr>Gotham Light</vt:lpstr>
      <vt:lpstr>Gotham Bold</vt:lpstr>
      <vt:lpstr>Calibri</vt:lpstr>
      <vt:lpstr>Times New Roman</vt:lpstr>
      <vt:lpstr>Gotham Medium Regular</vt:lpstr>
      <vt:lpstr>Gotham Regular</vt:lpstr>
      <vt:lpstr>Wingdings</vt:lpstr>
      <vt:lpstr>Arial</vt:lpstr>
      <vt:lpstr>Office Theme</vt:lpstr>
      <vt:lpstr>SY 2022 – 2023 Enrollment Data</vt:lpstr>
      <vt:lpstr>Vision, Mission, and Core Values</vt:lpstr>
      <vt:lpstr>PowerPoint Presentation</vt:lpstr>
      <vt:lpstr>Percent of Current Enrollment to Project Enrollment - SCHOOLS</vt:lpstr>
      <vt:lpstr>Enrollment - NEXT STEP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Final Benchmark Assessment</dc:title>
  <dc:creator/>
  <cp:lastModifiedBy/>
  <cp:revision>15</cp:revision>
  <dcterms:created xsi:type="dcterms:W3CDTF">2020-05-19T18:14:32Z</dcterms:created>
  <dcterms:modified xsi:type="dcterms:W3CDTF">2022-08-16T21:10:06Z</dcterms:modified>
</cp:coreProperties>
</file>